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2" r:id="rId3"/>
    <p:sldId id="258" r:id="rId4"/>
    <p:sldId id="260" r:id="rId5"/>
    <p:sldId id="261" r:id="rId6"/>
    <p:sldId id="262" r:id="rId7"/>
    <p:sldId id="263" r:id="rId8"/>
    <p:sldId id="257" r:id="rId9"/>
    <p:sldId id="264" r:id="rId10"/>
    <p:sldId id="266" r:id="rId11"/>
    <p:sldId id="265" r:id="rId12"/>
    <p:sldId id="268" r:id="rId13"/>
    <p:sldId id="269" r:id="rId14"/>
    <p:sldId id="270" r:id="rId15"/>
    <p:sldId id="267" r:id="rId16"/>
    <p:sldId id="271" r:id="rId1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332" autoAdjust="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5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A1B2F1-E458-4462-B42A-BBDE7AB82A32}" type="datetimeFigureOut">
              <a:rPr lang="hr-HR" smtClean="0"/>
              <a:t>26.4.2021.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D8077-6AAE-40C2-A9C9-1021B3823F2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3823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9A7FC0-522D-4B7D-9B34-D23588A6CB38}" type="datetimeFigureOut">
              <a:rPr lang="hr-HR" smtClean="0"/>
              <a:t>26.4.2021.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ECBC3B-00A0-4EE9-ACD8-20BDBE7550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69374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Objašnjava</a:t>
            </a:r>
            <a:r>
              <a:rPr lang="hr-H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pojmove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paralele</a:t>
            </a:r>
            <a:endParaRPr lang="hr-HR" dirty="0" smtClean="0"/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0C74E-C174-4E38-AF42-9CA69A59B3F2}" type="slidenum">
              <a:rPr lang="hr-HR" smtClean="0"/>
              <a:pPr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2050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Objašnjava pojmove: meridijani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0C74E-C174-4E38-AF42-9CA69A59B3F2}" type="slidenum">
              <a:rPr lang="hr-HR" smtClean="0"/>
              <a:pPr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24285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- Opisuje geografsku mrežu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0C74E-C174-4E38-AF42-9CA69A59B3F2}" type="slidenum">
              <a:rPr lang="hr-HR" smtClean="0"/>
              <a:pPr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3586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Određuje</a:t>
            </a:r>
            <a:r>
              <a:rPr lang="hr-H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geografski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smještaj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zadanih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mjesta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slijepoj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karti</a:t>
            </a:r>
            <a:endParaRPr lang="hr-H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Određuje</a:t>
            </a:r>
            <a:r>
              <a:rPr lang="hr-H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geografski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smještaj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zadanih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mjesta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geografskoj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karti</a:t>
            </a:r>
            <a:endParaRPr lang="hr-H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0C74E-C174-4E38-AF42-9CA69A59B3F2}" type="slidenum">
              <a:rPr lang="hr-HR" smtClean="0"/>
              <a:pPr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41241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1C73C-47A0-4842-B1FA-14D858D23E6B}" type="datetime1">
              <a:rPr lang="hr-HR" smtClean="0"/>
              <a:t>26.4.2021.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CCE5-CC42-4D4D-9939-7B3A7226D9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5665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32524-6BC2-4C21-876F-3BA715475651}" type="datetime1">
              <a:rPr lang="hr-HR" smtClean="0"/>
              <a:t>26.4.2021.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CCE5-CC42-4D4D-9939-7B3A7226D9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59939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F72C-451C-429F-80FC-58B832A3DB96}" type="datetime1">
              <a:rPr lang="hr-HR" smtClean="0"/>
              <a:t>26.4.2021.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CCE5-CC42-4D4D-9939-7B3A7226D9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3092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B4A1B-8390-4392-9720-FB9BF1AECE35}" type="datetime1">
              <a:rPr lang="hr-HR" smtClean="0"/>
              <a:t>26.4.2021.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CCE5-CC42-4D4D-9939-7B3A7226D9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2519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C1FC2-4183-42B0-8326-E52EF1DB0CDE}" type="datetime1">
              <a:rPr lang="hr-HR" smtClean="0"/>
              <a:t>26.4.2021.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CCE5-CC42-4D4D-9939-7B3A7226D9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3686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DD5F4-2472-4FF6-8022-2D455208292E}" type="datetime1">
              <a:rPr lang="hr-HR" smtClean="0"/>
              <a:t>26.4.2021.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CCE5-CC42-4D4D-9939-7B3A7226D9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13827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AB989-FAB9-4598-9D61-5CA791AB7713}" type="datetime1">
              <a:rPr lang="hr-HR" smtClean="0"/>
              <a:t>26.4.2021.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CCE5-CC42-4D4D-9939-7B3A7226D9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775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62965-7A59-431F-AD2C-F71E81C8393D}" type="datetime1">
              <a:rPr lang="hr-HR" smtClean="0"/>
              <a:t>26.4.2021.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CCE5-CC42-4D4D-9939-7B3A7226D9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4112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5351E-B573-4E36-A822-AF5721C23C50}" type="datetime1">
              <a:rPr lang="hr-HR" smtClean="0"/>
              <a:t>26.4.2021.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CCE5-CC42-4D4D-9939-7B3A7226D9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36922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7B613-B1AC-4EE8-8234-A41DF9CF05F3}" type="datetime1">
              <a:rPr lang="hr-HR" smtClean="0"/>
              <a:t>26.4.2021.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CCE5-CC42-4D4D-9939-7B3A7226D9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04439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E5C7F-E122-4B55-8BE6-B926042FEB72}" type="datetime1">
              <a:rPr lang="hr-HR" smtClean="0"/>
              <a:t>26.4.2021.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CCE5-CC42-4D4D-9939-7B3A7226D9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6893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dirty="0" smtClean="0"/>
              <a:t>Uredite stil naslova matrice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FDAF2-4CD0-43C0-8443-6507ADEEB2F8}" type="datetime1">
              <a:rPr lang="hr-HR" smtClean="0"/>
              <a:t>26.4.2021.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1CCE5-CC42-4D4D-9939-7B3A7226D993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4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13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e4PD9cCVi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968137"/>
            <a:ext cx="9144000" cy="1001894"/>
          </a:xfrm>
        </p:spPr>
        <p:txBody>
          <a:bodyPr>
            <a:normAutofit/>
          </a:bodyPr>
          <a:lstStyle/>
          <a:p>
            <a:endParaRPr lang="hr-HR" sz="44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>Geografska širina i dužina</a:t>
            </a:r>
            <a:endParaRPr lang="hr-HR" sz="32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49350"/>
          </a:xfrm>
          <a:prstGeom prst="rect">
            <a:avLst/>
          </a:prstGeom>
        </p:spPr>
      </p:pic>
      <p:sp>
        <p:nvSpPr>
          <p:cNvPr id="7" name="Pravokutnik 6"/>
          <p:cNvSpPr/>
          <p:nvPr/>
        </p:nvSpPr>
        <p:spPr>
          <a:xfrm>
            <a:off x="1471749" y="1968137"/>
            <a:ext cx="9196251" cy="1236617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400" dirty="0" smtClean="0">
                <a:solidFill>
                  <a:schemeClr val="tx1"/>
                </a:solidFill>
              </a:rPr>
              <a:t>SLUŽIMO SE GEOGRAFSKOM KARTOM</a:t>
            </a:r>
            <a:endParaRPr lang="hr-HR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45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6866" y="-29751"/>
            <a:ext cx="12062501" cy="6830534"/>
            <a:chOff x="25686" y="1488973"/>
            <a:chExt cx="9046876" cy="5122901"/>
          </a:xfrm>
        </p:grpSpPr>
        <p:pic>
          <p:nvPicPr>
            <p:cNvPr id="5" name="Picture 2" descr="C:\Users\Svjetlana\Documents\školska knjiga\ppt\5\mreza.jpg"/>
            <p:cNvPicPr>
              <a:picLocks noChangeAspect="1" noChangeArrowheads="1"/>
            </p:cNvPicPr>
            <p:nvPr/>
          </p:nvPicPr>
          <p:blipFill>
            <a:blip r:embed="rId2" cstate="print"/>
            <a:srcRect l="3125" t="1387" r="6250" b="25694"/>
            <a:stretch>
              <a:fillRect/>
            </a:stretch>
          </p:blipFill>
          <p:spPr bwMode="auto">
            <a:xfrm>
              <a:off x="357158" y="1714488"/>
              <a:ext cx="8143932" cy="4633616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4286248" y="6357958"/>
              <a:ext cx="448824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1600" dirty="0"/>
                <a:t>0°     15°  30°       45°   60°     75°    90°  105°  120°  135° 150° 165°  180°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 flipH="1">
              <a:off x="4357686" y="1489061"/>
              <a:ext cx="4348787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1600" dirty="0"/>
                <a:t>0°     15°  30°     45°   60°    75°    90°  105° 120° 135° 150° 165°   180°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485850" y="1801166"/>
              <a:ext cx="586712" cy="4501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hr-HR" sz="1600" dirty="0"/>
            </a:p>
            <a:p>
              <a:r>
                <a:rPr lang="hr-HR" sz="1600" dirty="0"/>
                <a:t>75°</a:t>
              </a:r>
            </a:p>
            <a:p>
              <a:endParaRPr lang="hr-HR" sz="1600" dirty="0"/>
            </a:p>
            <a:p>
              <a:endParaRPr lang="hr-HR" sz="1600" dirty="0"/>
            </a:p>
            <a:p>
              <a:endParaRPr lang="hr-HR" sz="1600" dirty="0"/>
            </a:p>
            <a:p>
              <a:endParaRPr lang="hr-HR" sz="1600" dirty="0"/>
            </a:p>
            <a:p>
              <a:r>
                <a:rPr lang="hr-HR" sz="1600" dirty="0"/>
                <a:t>60°</a:t>
              </a:r>
            </a:p>
            <a:p>
              <a:endParaRPr lang="hr-HR" sz="1600" dirty="0"/>
            </a:p>
            <a:p>
              <a:endParaRPr lang="hr-HR" sz="1600" dirty="0"/>
            </a:p>
            <a:p>
              <a:r>
                <a:rPr lang="hr-HR" sz="1600" dirty="0"/>
                <a:t>45°</a:t>
              </a:r>
            </a:p>
            <a:p>
              <a:endParaRPr lang="hr-HR" sz="1600" dirty="0"/>
            </a:p>
            <a:p>
              <a:r>
                <a:rPr lang="hr-HR" sz="1600" dirty="0"/>
                <a:t>30°</a:t>
              </a:r>
            </a:p>
            <a:p>
              <a:endParaRPr lang="hr-HR" sz="1600" dirty="0"/>
            </a:p>
            <a:p>
              <a:r>
                <a:rPr lang="hr-HR" sz="1600" dirty="0"/>
                <a:t>15°</a:t>
              </a:r>
            </a:p>
            <a:p>
              <a:endParaRPr lang="hr-HR" sz="1600" dirty="0"/>
            </a:p>
            <a:p>
              <a:r>
                <a:rPr lang="hr-HR" sz="1600" dirty="0"/>
                <a:t>0°</a:t>
              </a:r>
            </a:p>
            <a:p>
              <a:endParaRPr lang="hr-HR" sz="1600" dirty="0"/>
            </a:p>
            <a:p>
              <a:r>
                <a:rPr lang="hr-HR" sz="1600" dirty="0"/>
                <a:t>15°</a:t>
              </a:r>
            </a:p>
            <a:p>
              <a:r>
                <a:rPr lang="hr-HR" sz="1600" dirty="0"/>
                <a:t/>
              </a:r>
              <a:br>
                <a:rPr lang="hr-HR" sz="1600" dirty="0"/>
              </a:br>
              <a:r>
                <a:rPr lang="hr-HR" sz="1600" dirty="0"/>
                <a:t>30°</a:t>
              </a:r>
            </a:p>
            <a:p>
              <a:endParaRPr lang="hr-HR" sz="1600" dirty="0"/>
            </a:p>
            <a:p>
              <a:r>
                <a:rPr lang="hr-HR" sz="1600" dirty="0"/>
                <a:t>45°</a:t>
              </a:r>
            </a:p>
            <a:p>
              <a:endParaRPr lang="hr-HR" sz="1600" dirty="0"/>
            </a:p>
            <a:p>
              <a:r>
                <a:rPr lang="hr-HR" sz="1600" dirty="0"/>
                <a:t>  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686" y="1801166"/>
              <a:ext cx="586712" cy="4501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hr-HR" sz="1600" dirty="0"/>
            </a:p>
            <a:p>
              <a:r>
                <a:rPr lang="hr-HR" sz="1600" dirty="0"/>
                <a:t>75°</a:t>
              </a:r>
            </a:p>
            <a:p>
              <a:endParaRPr lang="hr-HR" sz="1600" dirty="0"/>
            </a:p>
            <a:p>
              <a:endParaRPr lang="hr-HR" sz="1600" dirty="0"/>
            </a:p>
            <a:p>
              <a:endParaRPr lang="hr-HR" sz="1600" dirty="0"/>
            </a:p>
            <a:p>
              <a:endParaRPr lang="hr-HR" sz="1600" dirty="0"/>
            </a:p>
            <a:p>
              <a:r>
                <a:rPr lang="hr-HR" sz="1600" dirty="0"/>
                <a:t>60°</a:t>
              </a:r>
            </a:p>
            <a:p>
              <a:endParaRPr lang="hr-HR" sz="1600" dirty="0"/>
            </a:p>
            <a:p>
              <a:endParaRPr lang="hr-HR" sz="1600" dirty="0"/>
            </a:p>
            <a:p>
              <a:r>
                <a:rPr lang="hr-HR" sz="1600" dirty="0"/>
                <a:t>45°</a:t>
              </a:r>
            </a:p>
            <a:p>
              <a:endParaRPr lang="hr-HR" sz="1600" dirty="0"/>
            </a:p>
            <a:p>
              <a:r>
                <a:rPr lang="hr-HR" sz="1600" dirty="0"/>
                <a:t>30°</a:t>
              </a:r>
            </a:p>
            <a:p>
              <a:endParaRPr lang="hr-HR" sz="1600" dirty="0"/>
            </a:p>
            <a:p>
              <a:r>
                <a:rPr lang="hr-HR" sz="1600" dirty="0"/>
                <a:t>15°</a:t>
              </a:r>
            </a:p>
            <a:p>
              <a:endParaRPr lang="hr-HR" sz="1600" dirty="0"/>
            </a:p>
            <a:p>
              <a:r>
                <a:rPr lang="hr-HR" sz="1600" dirty="0"/>
                <a:t>0°</a:t>
              </a:r>
            </a:p>
            <a:p>
              <a:endParaRPr lang="hr-HR" sz="1600" dirty="0"/>
            </a:p>
            <a:p>
              <a:r>
                <a:rPr lang="hr-HR" sz="1600" dirty="0"/>
                <a:t>15°</a:t>
              </a:r>
            </a:p>
            <a:p>
              <a:r>
                <a:rPr lang="hr-HR" sz="1600" dirty="0"/>
                <a:t/>
              </a:r>
              <a:br>
                <a:rPr lang="hr-HR" sz="1600" dirty="0"/>
              </a:br>
              <a:r>
                <a:rPr lang="hr-HR" sz="1600" dirty="0"/>
                <a:t>30°</a:t>
              </a:r>
            </a:p>
            <a:p>
              <a:endParaRPr lang="hr-HR" sz="1600" dirty="0"/>
            </a:p>
            <a:p>
              <a:r>
                <a:rPr lang="hr-HR" sz="1600" dirty="0"/>
                <a:t>45°</a:t>
              </a:r>
            </a:p>
            <a:p>
              <a:endParaRPr lang="hr-HR" sz="1600" dirty="0"/>
            </a:p>
            <a:p>
              <a:r>
                <a:rPr lang="hr-HR" sz="1600" dirty="0"/>
                <a:t> 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 flipH="1">
              <a:off x="142844" y="1488973"/>
              <a:ext cx="414921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1600" dirty="0"/>
                <a:t>180°    165°  150° 135° 120° 105°   90°   75°    60°    45°    30°   15°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 flipH="1">
              <a:off x="142844" y="6357958"/>
              <a:ext cx="414921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1600" dirty="0"/>
                <a:t>180°    165°  150° 135° 120° 105°   90°   75°    60°    45°    30°   15°</a:t>
              </a:r>
            </a:p>
          </p:txBody>
        </p:sp>
      </p:grpSp>
      <p:sp>
        <p:nvSpPr>
          <p:cNvPr id="12" name="Oval 11"/>
          <p:cNvSpPr/>
          <p:nvPr/>
        </p:nvSpPr>
        <p:spPr>
          <a:xfrm>
            <a:off x="6898929" y="1832540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/>
          </a:p>
        </p:txBody>
      </p:sp>
      <p:cxnSp>
        <p:nvCxnSpPr>
          <p:cNvPr id="13" name="Straight Connector 12"/>
          <p:cNvCxnSpPr/>
          <p:nvPr/>
        </p:nvCxnSpPr>
        <p:spPr>
          <a:xfrm rot="10800000" flipH="1" flipV="1">
            <a:off x="620272" y="4210413"/>
            <a:ext cx="10848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7006479" y="2043797"/>
            <a:ext cx="35327" cy="215347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68829" y="1936332"/>
            <a:ext cx="10799444" cy="3540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1566216" y="1784915"/>
            <a:ext cx="381003" cy="3810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/>
          </a:p>
        </p:txBody>
      </p:sp>
      <p:sp>
        <p:nvSpPr>
          <p:cNvPr id="17" name="Rounded Rectangle 16"/>
          <p:cNvSpPr/>
          <p:nvPr/>
        </p:nvSpPr>
        <p:spPr>
          <a:xfrm>
            <a:off x="1116699" y="3510312"/>
            <a:ext cx="3257972" cy="196356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0" cmpd="sng"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/>
              <a:t>Točka se nalazi 60°sjeverno od ekvatora (</a:t>
            </a:r>
            <a:r>
              <a:rPr lang="hr-HR" sz="2400" b="1" u="sng" dirty="0"/>
              <a:t>60° </a:t>
            </a:r>
            <a:r>
              <a:rPr lang="hr-HR" sz="2400" b="1" u="sng" dirty="0" smtClean="0"/>
              <a:t>sjeverne geografske širine</a:t>
            </a:r>
            <a:r>
              <a:rPr lang="hr-HR" sz="2400" dirty="0" smtClean="0"/>
              <a:t>).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3757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0.4151 -0.0053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89857" y="1034369"/>
            <a:ext cx="10515600" cy="1325563"/>
          </a:xfrm>
        </p:spPr>
        <p:txBody>
          <a:bodyPr/>
          <a:lstStyle/>
          <a:p>
            <a:r>
              <a:rPr lang="hr-HR" b="1" dirty="0" smtClean="0"/>
              <a:t>Geografska dužina 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67938" y="2359932"/>
            <a:ext cx="10515600" cy="4351338"/>
          </a:xfrm>
        </p:spPr>
        <p:txBody>
          <a:bodyPr/>
          <a:lstStyle/>
          <a:p>
            <a:r>
              <a:rPr lang="hr-HR" b="1" dirty="0" smtClean="0"/>
              <a:t>Geografska dužina </a:t>
            </a:r>
            <a:r>
              <a:rPr lang="hr-HR" dirty="0" smtClean="0"/>
              <a:t>je kut od početnog </a:t>
            </a:r>
          </a:p>
          <a:p>
            <a:pPr marL="0" indent="0">
              <a:buNone/>
            </a:pPr>
            <a:r>
              <a:rPr lang="hr-HR" dirty="0" smtClean="0"/>
              <a:t>podnevnika (0 stupnjeva dužine)</a:t>
            </a:r>
          </a:p>
          <a:p>
            <a:pPr marL="0" indent="0">
              <a:buNone/>
            </a:pPr>
            <a:r>
              <a:rPr lang="hr-HR" dirty="0" smtClean="0"/>
              <a:t>prema istoku ili zapadu (do 180 stupnjeva)</a:t>
            </a:r>
          </a:p>
          <a:p>
            <a:pPr marL="0" indent="0">
              <a:buNone/>
            </a:pPr>
            <a:endParaRPr lang="hr-HR" dirty="0" smtClean="0"/>
          </a:p>
          <a:p>
            <a:r>
              <a:rPr lang="hr-HR" dirty="0"/>
              <a:t>M</a:t>
            </a:r>
            <a:r>
              <a:rPr lang="hr-HR" dirty="0" smtClean="0"/>
              <a:t>ože biti </a:t>
            </a:r>
            <a:r>
              <a:rPr lang="hr-HR" b="1" dirty="0" smtClean="0"/>
              <a:t>istočna</a:t>
            </a:r>
            <a:r>
              <a:rPr lang="hr-HR" dirty="0" smtClean="0"/>
              <a:t> ili </a:t>
            </a:r>
            <a:r>
              <a:rPr lang="hr-HR" b="1" dirty="0" smtClean="0"/>
              <a:t>zapadna</a:t>
            </a:r>
            <a:r>
              <a:rPr lang="hr-HR" dirty="0" smtClean="0"/>
              <a:t>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1901" y="1803978"/>
            <a:ext cx="5334462" cy="505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98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226866" y="-17963"/>
            <a:ext cx="12062501" cy="6825099"/>
            <a:chOff x="25686" y="1493049"/>
            <a:chExt cx="9046876" cy="5118825"/>
          </a:xfrm>
        </p:grpSpPr>
        <p:pic>
          <p:nvPicPr>
            <p:cNvPr id="3" name="Picture 2" descr="C:\Users\Svjetlana\Documents\školska knjiga\ppt\5\mreza.jpg"/>
            <p:cNvPicPr>
              <a:picLocks noChangeAspect="1" noChangeArrowheads="1"/>
            </p:cNvPicPr>
            <p:nvPr/>
          </p:nvPicPr>
          <p:blipFill>
            <a:blip r:embed="rId2" cstate="print"/>
            <a:srcRect l="3125" t="1387" r="6250" b="25694"/>
            <a:stretch>
              <a:fillRect/>
            </a:stretch>
          </p:blipFill>
          <p:spPr bwMode="auto">
            <a:xfrm>
              <a:off x="357158" y="1714488"/>
              <a:ext cx="8143932" cy="4633616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4286248" y="6357958"/>
              <a:ext cx="448824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1600" dirty="0"/>
                <a:t>0°     15°  30°       45°   60°     75°    90°  105°  120°  135° 150° 165°  180°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 flipH="1">
              <a:off x="4357686" y="1493049"/>
              <a:ext cx="4348787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1600" dirty="0"/>
                <a:t>0°     15°  30°     45°   60°    75°    90°  105° 120° 135° 150° 165°   180°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485850" y="1801166"/>
              <a:ext cx="586712" cy="4501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hr-HR" sz="1600" dirty="0"/>
            </a:p>
            <a:p>
              <a:r>
                <a:rPr lang="hr-HR" sz="1600" dirty="0"/>
                <a:t>75°</a:t>
              </a:r>
            </a:p>
            <a:p>
              <a:endParaRPr lang="hr-HR" sz="1600" dirty="0"/>
            </a:p>
            <a:p>
              <a:endParaRPr lang="hr-HR" sz="1600" dirty="0"/>
            </a:p>
            <a:p>
              <a:endParaRPr lang="hr-HR" sz="1600" dirty="0"/>
            </a:p>
            <a:p>
              <a:endParaRPr lang="hr-HR" sz="1600" dirty="0"/>
            </a:p>
            <a:p>
              <a:r>
                <a:rPr lang="hr-HR" sz="1600" dirty="0"/>
                <a:t>60°</a:t>
              </a:r>
            </a:p>
            <a:p>
              <a:endParaRPr lang="hr-HR" sz="1600" dirty="0"/>
            </a:p>
            <a:p>
              <a:endParaRPr lang="hr-HR" sz="1600" dirty="0"/>
            </a:p>
            <a:p>
              <a:r>
                <a:rPr lang="hr-HR" sz="1600" dirty="0"/>
                <a:t>45°</a:t>
              </a:r>
            </a:p>
            <a:p>
              <a:endParaRPr lang="hr-HR" sz="1600" dirty="0"/>
            </a:p>
            <a:p>
              <a:r>
                <a:rPr lang="hr-HR" sz="1600" dirty="0"/>
                <a:t>30°</a:t>
              </a:r>
            </a:p>
            <a:p>
              <a:endParaRPr lang="hr-HR" sz="1600" dirty="0"/>
            </a:p>
            <a:p>
              <a:r>
                <a:rPr lang="hr-HR" sz="1600" dirty="0"/>
                <a:t>15°</a:t>
              </a:r>
            </a:p>
            <a:p>
              <a:endParaRPr lang="hr-HR" sz="1600" dirty="0"/>
            </a:p>
            <a:p>
              <a:r>
                <a:rPr lang="hr-HR" sz="1600" dirty="0"/>
                <a:t>0°</a:t>
              </a:r>
            </a:p>
            <a:p>
              <a:endParaRPr lang="hr-HR" sz="1600" dirty="0"/>
            </a:p>
            <a:p>
              <a:r>
                <a:rPr lang="hr-HR" sz="1600" dirty="0"/>
                <a:t>15°</a:t>
              </a:r>
            </a:p>
            <a:p>
              <a:r>
                <a:rPr lang="hr-HR" sz="1600" dirty="0"/>
                <a:t/>
              </a:r>
              <a:br>
                <a:rPr lang="hr-HR" sz="1600" dirty="0"/>
              </a:br>
              <a:r>
                <a:rPr lang="hr-HR" sz="1600" dirty="0"/>
                <a:t>30°</a:t>
              </a:r>
            </a:p>
            <a:p>
              <a:endParaRPr lang="hr-HR" sz="1600" dirty="0"/>
            </a:p>
            <a:p>
              <a:r>
                <a:rPr lang="hr-HR" sz="1600" dirty="0"/>
                <a:t>45°</a:t>
              </a:r>
            </a:p>
            <a:p>
              <a:endParaRPr lang="hr-HR" sz="1600" dirty="0"/>
            </a:p>
            <a:p>
              <a:r>
                <a:rPr lang="hr-HR" sz="1600" dirty="0"/>
                <a:t> 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686" y="1801166"/>
              <a:ext cx="586712" cy="4501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hr-HR" sz="1600" dirty="0"/>
            </a:p>
            <a:p>
              <a:r>
                <a:rPr lang="hr-HR" sz="1600" dirty="0"/>
                <a:t>75°</a:t>
              </a:r>
            </a:p>
            <a:p>
              <a:endParaRPr lang="hr-HR" sz="1600" dirty="0"/>
            </a:p>
            <a:p>
              <a:endParaRPr lang="hr-HR" sz="1600" dirty="0"/>
            </a:p>
            <a:p>
              <a:endParaRPr lang="hr-HR" sz="1600" dirty="0"/>
            </a:p>
            <a:p>
              <a:endParaRPr lang="hr-HR" sz="1600" dirty="0"/>
            </a:p>
            <a:p>
              <a:r>
                <a:rPr lang="hr-HR" sz="1600" dirty="0"/>
                <a:t>60°</a:t>
              </a:r>
            </a:p>
            <a:p>
              <a:endParaRPr lang="hr-HR" sz="1600" dirty="0"/>
            </a:p>
            <a:p>
              <a:endParaRPr lang="hr-HR" sz="1600" dirty="0"/>
            </a:p>
            <a:p>
              <a:r>
                <a:rPr lang="hr-HR" sz="1600" dirty="0"/>
                <a:t>45°</a:t>
              </a:r>
            </a:p>
            <a:p>
              <a:endParaRPr lang="hr-HR" sz="1600" dirty="0"/>
            </a:p>
            <a:p>
              <a:r>
                <a:rPr lang="hr-HR" sz="1600" dirty="0"/>
                <a:t>30°</a:t>
              </a:r>
            </a:p>
            <a:p>
              <a:endParaRPr lang="hr-HR" sz="1600" dirty="0"/>
            </a:p>
            <a:p>
              <a:r>
                <a:rPr lang="hr-HR" sz="1600" dirty="0"/>
                <a:t>15°</a:t>
              </a:r>
            </a:p>
            <a:p>
              <a:endParaRPr lang="hr-HR" sz="1600" dirty="0"/>
            </a:p>
            <a:p>
              <a:r>
                <a:rPr lang="hr-HR" sz="1600" dirty="0"/>
                <a:t>0°</a:t>
              </a:r>
            </a:p>
            <a:p>
              <a:endParaRPr lang="hr-HR" sz="1600" dirty="0"/>
            </a:p>
            <a:p>
              <a:r>
                <a:rPr lang="hr-HR" sz="1600" dirty="0"/>
                <a:t>15°</a:t>
              </a:r>
            </a:p>
            <a:p>
              <a:r>
                <a:rPr lang="hr-HR" sz="1600" dirty="0"/>
                <a:t/>
              </a:r>
              <a:br>
                <a:rPr lang="hr-HR" sz="1600" dirty="0"/>
              </a:br>
              <a:r>
                <a:rPr lang="hr-HR" sz="1600" dirty="0"/>
                <a:t>30°</a:t>
              </a:r>
            </a:p>
            <a:p>
              <a:endParaRPr lang="hr-HR" sz="1600" dirty="0"/>
            </a:p>
            <a:p>
              <a:r>
                <a:rPr lang="hr-HR" sz="1600" dirty="0"/>
                <a:t>45°</a:t>
              </a:r>
            </a:p>
            <a:p>
              <a:endParaRPr lang="hr-HR" sz="1600" dirty="0"/>
            </a:p>
            <a:p>
              <a:r>
                <a:rPr lang="hr-HR" sz="1600" dirty="0"/>
                <a:t>  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 flipH="1">
              <a:off x="142844" y="1493049"/>
              <a:ext cx="414921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1600" dirty="0"/>
                <a:t>180°    165°  150° 135° 120° 105°   90°   75°    60°    45°    30°   15°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 flipH="1">
              <a:off x="142844" y="6357958"/>
              <a:ext cx="414921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1600" dirty="0"/>
                <a:t>180°    165°  150° 135° 120° 105°   90°   75°    60°    45°    30°   15°</a:t>
              </a:r>
            </a:p>
          </p:txBody>
        </p:sp>
      </p:grpSp>
      <p:sp>
        <p:nvSpPr>
          <p:cNvPr id="10" name="Oval 9"/>
          <p:cNvSpPr/>
          <p:nvPr/>
        </p:nvSpPr>
        <p:spPr>
          <a:xfrm>
            <a:off x="6860079" y="1852100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/>
          </a:p>
        </p:txBody>
      </p:sp>
      <p:cxnSp>
        <p:nvCxnSpPr>
          <p:cNvPr id="11" name="Straight Connector 10"/>
          <p:cNvCxnSpPr/>
          <p:nvPr/>
        </p:nvCxnSpPr>
        <p:spPr>
          <a:xfrm rot="16200000" flipH="1" flipV="1">
            <a:off x="3022857" y="3398017"/>
            <a:ext cx="619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 flipH="1" flipV="1">
            <a:off x="6094524" y="1972750"/>
            <a:ext cx="912000" cy="211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 flipH="1" flipV="1">
            <a:off x="3920713" y="3381336"/>
            <a:ext cx="619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798695" y="-29634"/>
            <a:ext cx="381003" cy="3810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/>
          </a:p>
        </p:txBody>
      </p:sp>
      <p:sp>
        <p:nvSpPr>
          <p:cNvPr id="15" name="Rounded Rectangle 14"/>
          <p:cNvSpPr/>
          <p:nvPr/>
        </p:nvSpPr>
        <p:spPr>
          <a:xfrm>
            <a:off x="1140842" y="3744687"/>
            <a:ext cx="3509535" cy="183485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0" cmpd="sng"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/>
              <a:t>Točka se nalazi 30° istočno od početnog meridijana (</a:t>
            </a:r>
            <a:r>
              <a:rPr lang="hr-HR" sz="2400" b="1" u="sng" dirty="0"/>
              <a:t>30</a:t>
            </a:r>
            <a:r>
              <a:rPr lang="hr-HR" sz="2400" b="1" u="sng" dirty="0" smtClean="0"/>
              <a:t>° istočne geografske dužine</a:t>
            </a:r>
            <a:r>
              <a:rPr lang="hr-HR" sz="2400" dirty="0" smtClean="0"/>
              <a:t>).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6966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5.55112E-17 L 0.00226 -0.2291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1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6866" y="-79061"/>
            <a:ext cx="12062501" cy="6828995"/>
            <a:chOff x="25686" y="1490127"/>
            <a:chExt cx="9046876" cy="5121747"/>
          </a:xfrm>
        </p:grpSpPr>
        <p:pic>
          <p:nvPicPr>
            <p:cNvPr id="3" name="Picture 2" descr="C:\Users\Svjetlana\Documents\školska knjiga\ppt\5\mreza.jpg"/>
            <p:cNvPicPr>
              <a:picLocks noChangeAspect="1" noChangeArrowheads="1"/>
            </p:cNvPicPr>
            <p:nvPr/>
          </p:nvPicPr>
          <p:blipFill>
            <a:blip r:embed="rId2" cstate="print"/>
            <a:srcRect l="3125" t="1387" r="6250" b="25694"/>
            <a:stretch>
              <a:fillRect/>
            </a:stretch>
          </p:blipFill>
          <p:spPr bwMode="auto">
            <a:xfrm>
              <a:off x="357158" y="1714488"/>
              <a:ext cx="8143932" cy="4633616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4286248" y="6357958"/>
              <a:ext cx="448824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1600" dirty="0"/>
                <a:t>0°     15°  30°       45°   60°     75°    90°  105°  120°  135° 150° 165°  180°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 flipH="1">
              <a:off x="4357686" y="1491499"/>
              <a:ext cx="4348787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1600" dirty="0"/>
                <a:t>0°     15°  30°     45°   60°    75°    90°  105° 120° 135° 150° 165°   180°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485850" y="1801166"/>
              <a:ext cx="586712" cy="4501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hr-HR" sz="1600" dirty="0"/>
            </a:p>
            <a:p>
              <a:r>
                <a:rPr lang="hr-HR" sz="1600" dirty="0"/>
                <a:t>75°</a:t>
              </a:r>
            </a:p>
            <a:p>
              <a:endParaRPr lang="hr-HR" sz="1600" dirty="0"/>
            </a:p>
            <a:p>
              <a:endParaRPr lang="hr-HR" sz="1600" dirty="0"/>
            </a:p>
            <a:p>
              <a:endParaRPr lang="hr-HR" sz="1600" dirty="0"/>
            </a:p>
            <a:p>
              <a:endParaRPr lang="hr-HR" sz="1600" dirty="0"/>
            </a:p>
            <a:p>
              <a:r>
                <a:rPr lang="hr-HR" sz="1600" dirty="0"/>
                <a:t>60°</a:t>
              </a:r>
            </a:p>
            <a:p>
              <a:endParaRPr lang="hr-HR" sz="1600" dirty="0"/>
            </a:p>
            <a:p>
              <a:endParaRPr lang="hr-HR" sz="1600" dirty="0"/>
            </a:p>
            <a:p>
              <a:r>
                <a:rPr lang="hr-HR" sz="1600" dirty="0"/>
                <a:t>45°</a:t>
              </a:r>
            </a:p>
            <a:p>
              <a:endParaRPr lang="hr-HR" sz="1600" dirty="0"/>
            </a:p>
            <a:p>
              <a:r>
                <a:rPr lang="hr-HR" sz="1600" dirty="0"/>
                <a:t>30°</a:t>
              </a:r>
            </a:p>
            <a:p>
              <a:endParaRPr lang="hr-HR" sz="1600" dirty="0"/>
            </a:p>
            <a:p>
              <a:r>
                <a:rPr lang="hr-HR" sz="1600" dirty="0"/>
                <a:t>15°</a:t>
              </a:r>
            </a:p>
            <a:p>
              <a:endParaRPr lang="hr-HR" sz="1600" dirty="0"/>
            </a:p>
            <a:p>
              <a:r>
                <a:rPr lang="hr-HR" sz="1600" dirty="0"/>
                <a:t>0°</a:t>
              </a:r>
            </a:p>
            <a:p>
              <a:endParaRPr lang="hr-HR" sz="1600" dirty="0"/>
            </a:p>
            <a:p>
              <a:r>
                <a:rPr lang="hr-HR" sz="1600" dirty="0"/>
                <a:t>15°</a:t>
              </a:r>
            </a:p>
            <a:p>
              <a:r>
                <a:rPr lang="hr-HR" sz="1600" dirty="0"/>
                <a:t/>
              </a:r>
              <a:br>
                <a:rPr lang="hr-HR" sz="1600" dirty="0"/>
              </a:br>
              <a:r>
                <a:rPr lang="hr-HR" sz="1600" dirty="0"/>
                <a:t>30°</a:t>
              </a:r>
            </a:p>
            <a:p>
              <a:endParaRPr lang="hr-HR" sz="1600" dirty="0"/>
            </a:p>
            <a:p>
              <a:r>
                <a:rPr lang="hr-HR" sz="1600" dirty="0"/>
                <a:t>45°</a:t>
              </a:r>
            </a:p>
            <a:p>
              <a:endParaRPr lang="hr-HR" sz="1600" dirty="0"/>
            </a:p>
            <a:p>
              <a:r>
                <a:rPr lang="hr-HR" sz="1600" dirty="0"/>
                <a:t> 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686" y="1801166"/>
              <a:ext cx="586712" cy="4501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hr-HR" sz="1600" dirty="0"/>
            </a:p>
            <a:p>
              <a:r>
                <a:rPr lang="hr-HR" sz="1600" dirty="0"/>
                <a:t>75°</a:t>
              </a:r>
            </a:p>
            <a:p>
              <a:endParaRPr lang="hr-HR" sz="1600" dirty="0"/>
            </a:p>
            <a:p>
              <a:endParaRPr lang="hr-HR" sz="1600" dirty="0"/>
            </a:p>
            <a:p>
              <a:endParaRPr lang="hr-HR" sz="1600" dirty="0"/>
            </a:p>
            <a:p>
              <a:endParaRPr lang="hr-HR" sz="1600" dirty="0"/>
            </a:p>
            <a:p>
              <a:r>
                <a:rPr lang="hr-HR" sz="1600" dirty="0"/>
                <a:t>60°</a:t>
              </a:r>
            </a:p>
            <a:p>
              <a:endParaRPr lang="hr-HR" sz="1600" dirty="0"/>
            </a:p>
            <a:p>
              <a:endParaRPr lang="hr-HR" sz="1600" dirty="0"/>
            </a:p>
            <a:p>
              <a:r>
                <a:rPr lang="hr-HR" sz="1600" dirty="0"/>
                <a:t>45°</a:t>
              </a:r>
            </a:p>
            <a:p>
              <a:endParaRPr lang="hr-HR" sz="1600" dirty="0"/>
            </a:p>
            <a:p>
              <a:r>
                <a:rPr lang="hr-HR" sz="1600" dirty="0"/>
                <a:t>30°</a:t>
              </a:r>
            </a:p>
            <a:p>
              <a:endParaRPr lang="hr-HR" sz="1600" dirty="0"/>
            </a:p>
            <a:p>
              <a:r>
                <a:rPr lang="hr-HR" sz="1600" dirty="0"/>
                <a:t>15°</a:t>
              </a:r>
            </a:p>
            <a:p>
              <a:endParaRPr lang="hr-HR" sz="1600" dirty="0"/>
            </a:p>
            <a:p>
              <a:r>
                <a:rPr lang="hr-HR" sz="1600" dirty="0"/>
                <a:t>0°</a:t>
              </a:r>
            </a:p>
            <a:p>
              <a:endParaRPr lang="hr-HR" sz="1600" dirty="0"/>
            </a:p>
            <a:p>
              <a:r>
                <a:rPr lang="hr-HR" sz="1600" dirty="0"/>
                <a:t>15°</a:t>
              </a:r>
            </a:p>
            <a:p>
              <a:r>
                <a:rPr lang="hr-HR" sz="1600" dirty="0"/>
                <a:t/>
              </a:r>
              <a:br>
                <a:rPr lang="hr-HR" sz="1600" dirty="0"/>
              </a:br>
              <a:r>
                <a:rPr lang="hr-HR" sz="1600" dirty="0"/>
                <a:t>30°</a:t>
              </a:r>
            </a:p>
            <a:p>
              <a:endParaRPr lang="hr-HR" sz="1600" dirty="0"/>
            </a:p>
            <a:p>
              <a:r>
                <a:rPr lang="hr-HR" sz="1600" dirty="0"/>
                <a:t>45°</a:t>
              </a:r>
            </a:p>
            <a:p>
              <a:endParaRPr lang="hr-HR" sz="1600" dirty="0"/>
            </a:p>
            <a:p>
              <a:r>
                <a:rPr lang="hr-HR" sz="1600" dirty="0"/>
                <a:t>  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 flipH="1">
              <a:off x="142844" y="1490127"/>
              <a:ext cx="414921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1600" dirty="0"/>
                <a:t>180°    165°  150° 135° 120° 105°   90°   75°    60°    45°    30°   15°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 flipH="1">
              <a:off x="142844" y="6357958"/>
              <a:ext cx="414921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1600" dirty="0"/>
                <a:t>180°    165°  150° 135° 120° 105°   90°   75°    60°    45°    30°   15°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6193367" y="220087"/>
            <a:ext cx="5334037" cy="6191293"/>
          </a:xfrm>
          <a:prstGeom prst="rect">
            <a:avLst/>
          </a:prstGeom>
          <a:solidFill>
            <a:srgbClr val="4F81BD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/>
          </a:p>
        </p:txBody>
      </p:sp>
      <p:sp>
        <p:nvSpPr>
          <p:cNvPr id="11" name="Rectangle 10"/>
          <p:cNvSpPr/>
          <p:nvPr/>
        </p:nvSpPr>
        <p:spPr>
          <a:xfrm>
            <a:off x="708844" y="264743"/>
            <a:ext cx="5389272" cy="6146637"/>
          </a:xfrm>
          <a:prstGeom prst="rect">
            <a:avLst/>
          </a:prstGeom>
          <a:solidFill>
            <a:srgbClr val="4F81BD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/>
          </a:p>
        </p:txBody>
      </p:sp>
      <p:sp>
        <p:nvSpPr>
          <p:cNvPr id="12" name="Rectangle 11"/>
          <p:cNvSpPr/>
          <p:nvPr/>
        </p:nvSpPr>
        <p:spPr>
          <a:xfrm>
            <a:off x="708844" y="315337"/>
            <a:ext cx="10723309" cy="3810027"/>
          </a:xfrm>
          <a:prstGeom prst="rect">
            <a:avLst/>
          </a:prstGeom>
          <a:solidFill>
            <a:srgbClr val="4F81BD">
              <a:alpha val="3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/>
          </a:p>
        </p:txBody>
      </p:sp>
      <p:sp>
        <p:nvSpPr>
          <p:cNvPr id="13" name="Rectangle 12"/>
          <p:cNvSpPr/>
          <p:nvPr/>
        </p:nvSpPr>
        <p:spPr>
          <a:xfrm>
            <a:off x="668828" y="4145351"/>
            <a:ext cx="10858576" cy="2266029"/>
          </a:xfrm>
          <a:prstGeom prst="rect">
            <a:avLst/>
          </a:prstGeom>
          <a:solidFill>
            <a:srgbClr val="FF0000">
              <a:alpha val="3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/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-1655291" y="2216323"/>
            <a:ext cx="3905277" cy="211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-1081670" y="5158512"/>
            <a:ext cx="2749571" cy="1058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04095" y="4170020"/>
            <a:ext cx="10704000" cy="211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 flipH="1" flipV="1">
            <a:off x="3042132" y="3325452"/>
            <a:ext cx="619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233383" y="6741788"/>
            <a:ext cx="5664000" cy="211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 flipV="1">
            <a:off x="423141" y="6741788"/>
            <a:ext cx="5714993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9567156" y="1788753"/>
            <a:ext cx="285752" cy="2857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/>
          </a:p>
        </p:txBody>
      </p:sp>
      <p:cxnSp>
        <p:nvCxnSpPr>
          <p:cNvPr id="21" name="Straight Arrow Connector 20"/>
          <p:cNvCxnSpPr/>
          <p:nvPr/>
        </p:nvCxnSpPr>
        <p:spPr>
          <a:xfrm rot="10800000">
            <a:off x="639905" y="1884004"/>
            <a:ext cx="8832000" cy="2117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192575" y="1693503"/>
            <a:ext cx="666755" cy="57150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/>
          </a:p>
        </p:txBody>
      </p:sp>
      <p:cxnSp>
        <p:nvCxnSpPr>
          <p:cNvPr id="23" name="Straight Arrow Connector 22"/>
          <p:cNvCxnSpPr/>
          <p:nvPr/>
        </p:nvCxnSpPr>
        <p:spPr>
          <a:xfrm rot="5400000">
            <a:off x="7511092" y="4273321"/>
            <a:ext cx="4368000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9376655" y="6316129"/>
            <a:ext cx="666755" cy="57150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/>
          </a:p>
        </p:txBody>
      </p:sp>
      <p:sp>
        <p:nvSpPr>
          <p:cNvPr id="25" name="Rounded Rectangle 24"/>
          <p:cNvSpPr/>
          <p:nvPr/>
        </p:nvSpPr>
        <p:spPr>
          <a:xfrm>
            <a:off x="1028700" y="3429001"/>
            <a:ext cx="3056467" cy="297603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0" cmpd="sng"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/>
              <a:t>Točka se nalazi </a:t>
            </a:r>
            <a:r>
              <a:rPr lang="hr-HR" sz="2400" dirty="0" smtClean="0"/>
              <a:t>60°sjeverne geografske širine  </a:t>
            </a:r>
            <a:r>
              <a:rPr lang="hr-HR" sz="2400" dirty="0"/>
              <a:t>i </a:t>
            </a:r>
            <a:r>
              <a:rPr lang="hr-HR" sz="2400" dirty="0" smtClean="0"/>
              <a:t>120°istočne geografske dužine).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4058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22" grpId="0" animBg="1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6866" y="-29633"/>
            <a:ext cx="12062501" cy="6830534"/>
            <a:chOff x="25686" y="1488973"/>
            <a:chExt cx="9046876" cy="5122901"/>
          </a:xfrm>
        </p:grpSpPr>
        <p:pic>
          <p:nvPicPr>
            <p:cNvPr id="3" name="Picture 2" descr="C:\Users\Svjetlana\Documents\školska knjiga\ppt\5\mreza.jpg"/>
            <p:cNvPicPr>
              <a:picLocks noChangeAspect="1" noChangeArrowheads="1"/>
            </p:cNvPicPr>
            <p:nvPr/>
          </p:nvPicPr>
          <p:blipFill>
            <a:blip r:embed="rId3" cstate="print"/>
            <a:srcRect l="3125" t="1387" r="6250" b="25694"/>
            <a:stretch>
              <a:fillRect/>
            </a:stretch>
          </p:blipFill>
          <p:spPr bwMode="auto">
            <a:xfrm>
              <a:off x="357158" y="1714488"/>
              <a:ext cx="8143932" cy="4633616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4286248" y="6357958"/>
              <a:ext cx="448824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1600" dirty="0"/>
                <a:t>0°     15°  30°       45°   60°     75°    90°  105°  120°  135° 150° 165°  180°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 flipH="1">
              <a:off x="4357686" y="1489061"/>
              <a:ext cx="4348787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1600" dirty="0"/>
                <a:t>0°     15°  30°     45°   60°    75°    90°  105° 120° 135° 150° 165°   180°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485850" y="1801166"/>
              <a:ext cx="586712" cy="4501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hr-HR" sz="1600" dirty="0"/>
            </a:p>
            <a:p>
              <a:r>
                <a:rPr lang="hr-HR" sz="1600" dirty="0"/>
                <a:t>75°</a:t>
              </a:r>
            </a:p>
            <a:p>
              <a:endParaRPr lang="hr-HR" sz="1600" dirty="0"/>
            </a:p>
            <a:p>
              <a:endParaRPr lang="hr-HR" sz="1600" dirty="0"/>
            </a:p>
            <a:p>
              <a:endParaRPr lang="hr-HR" sz="1600" dirty="0"/>
            </a:p>
            <a:p>
              <a:endParaRPr lang="hr-HR" sz="1600" dirty="0"/>
            </a:p>
            <a:p>
              <a:r>
                <a:rPr lang="hr-HR" sz="1600" dirty="0"/>
                <a:t>60°</a:t>
              </a:r>
            </a:p>
            <a:p>
              <a:endParaRPr lang="hr-HR" sz="1600" dirty="0"/>
            </a:p>
            <a:p>
              <a:endParaRPr lang="hr-HR" sz="1600" dirty="0"/>
            </a:p>
            <a:p>
              <a:r>
                <a:rPr lang="hr-HR" sz="1600" dirty="0"/>
                <a:t>45°</a:t>
              </a:r>
            </a:p>
            <a:p>
              <a:endParaRPr lang="hr-HR" sz="1600" dirty="0"/>
            </a:p>
            <a:p>
              <a:r>
                <a:rPr lang="hr-HR" sz="1600" dirty="0"/>
                <a:t>30°</a:t>
              </a:r>
            </a:p>
            <a:p>
              <a:endParaRPr lang="hr-HR" sz="1600" dirty="0"/>
            </a:p>
            <a:p>
              <a:r>
                <a:rPr lang="hr-HR" sz="1600" dirty="0"/>
                <a:t>15°</a:t>
              </a:r>
            </a:p>
            <a:p>
              <a:endParaRPr lang="hr-HR" sz="1600" dirty="0"/>
            </a:p>
            <a:p>
              <a:r>
                <a:rPr lang="hr-HR" sz="1600" dirty="0"/>
                <a:t>0°</a:t>
              </a:r>
            </a:p>
            <a:p>
              <a:endParaRPr lang="hr-HR" sz="1600" dirty="0"/>
            </a:p>
            <a:p>
              <a:r>
                <a:rPr lang="hr-HR" sz="1600" dirty="0"/>
                <a:t>15°</a:t>
              </a:r>
            </a:p>
            <a:p>
              <a:r>
                <a:rPr lang="hr-HR" sz="1600" dirty="0"/>
                <a:t/>
              </a:r>
              <a:br>
                <a:rPr lang="hr-HR" sz="1600" dirty="0"/>
              </a:br>
              <a:r>
                <a:rPr lang="hr-HR" sz="1600" dirty="0"/>
                <a:t>30°</a:t>
              </a:r>
            </a:p>
            <a:p>
              <a:endParaRPr lang="hr-HR" sz="1600" dirty="0"/>
            </a:p>
            <a:p>
              <a:r>
                <a:rPr lang="hr-HR" sz="1600" dirty="0"/>
                <a:t>45°</a:t>
              </a:r>
            </a:p>
            <a:p>
              <a:endParaRPr lang="hr-HR" sz="1600" dirty="0"/>
            </a:p>
            <a:p>
              <a:r>
                <a:rPr lang="hr-HR" sz="1600" dirty="0"/>
                <a:t> 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686" y="1801166"/>
              <a:ext cx="586712" cy="4501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hr-HR" sz="1600" dirty="0"/>
            </a:p>
            <a:p>
              <a:r>
                <a:rPr lang="hr-HR" sz="1600" dirty="0"/>
                <a:t>75°</a:t>
              </a:r>
            </a:p>
            <a:p>
              <a:endParaRPr lang="hr-HR" sz="1600" dirty="0"/>
            </a:p>
            <a:p>
              <a:endParaRPr lang="hr-HR" sz="1600" dirty="0"/>
            </a:p>
            <a:p>
              <a:endParaRPr lang="hr-HR" sz="1600" dirty="0"/>
            </a:p>
            <a:p>
              <a:endParaRPr lang="hr-HR" sz="1600" dirty="0"/>
            </a:p>
            <a:p>
              <a:r>
                <a:rPr lang="hr-HR" sz="1600" dirty="0"/>
                <a:t>60°</a:t>
              </a:r>
            </a:p>
            <a:p>
              <a:endParaRPr lang="hr-HR" sz="1600" dirty="0"/>
            </a:p>
            <a:p>
              <a:endParaRPr lang="hr-HR" sz="1600" dirty="0"/>
            </a:p>
            <a:p>
              <a:r>
                <a:rPr lang="hr-HR" sz="1600" dirty="0"/>
                <a:t>45°</a:t>
              </a:r>
            </a:p>
            <a:p>
              <a:endParaRPr lang="hr-HR" sz="1600" dirty="0"/>
            </a:p>
            <a:p>
              <a:r>
                <a:rPr lang="hr-HR" sz="1600" dirty="0"/>
                <a:t>30°</a:t>
              </a:r>
            </a:p>
            <a:p>
              <a:endParaRPr lang="hr-HR" sz="1600" dirty="0"/>
            </a:p>
            <a:p>
              <a:r>
                <a:rPr lang="hr-HR" sz="1600" dirty="0"/>
                <a:t>15°</a:t>
              </a:r>
            </a:p>
            <a:p>
              <a:endParaRPr lang="hr-HR" sz="1600" dirty="0"/>
            </a:p>
            <a:p>
              <a:r>
                <a:rPr lang="hr-HR" sz="1600" dirty="0"/>
                <a:t>0°</a:t>
              </a:r>
            </a:p>
            <a:p>
              <a:endParaRPr lang="hr-HR" sz="1600" dirty="0"/>
            </a:p>
            <a:p>
              <a:r>
                <a:rPr lang="hr-HR" sz="1600" dirty="0"/>
                <a:t>15°</a:t>
              </a:r>
            </a:p>
            <a:p>
              <a:r>
                <a:rPr lang="hr-HR" sz="1600" dirty="0"/>
                <a:t/>
              </a:r>
              <a:br>
                <a:rPr lang="hr-HR" sz="1600" dirty="0"/>
              </a:br>
              <a:r>
                <a:rPr lang="hr-HR" sz="1600" dirty="0"/>
                <a:t>30°</a:t>
              </a:r>
            </a:p>
            <a:p>
              <a:endParaRPr lang="hr-HR" sz="1600" dirty="0"/>
            </a:p>
            <a:p>
              <a:r>
                <a:rPr lang="hr-HR" sz="1600" dirty="0"/>
                <a:t>45°</a:t>
              </a:r>
            </a:p>
            <a:p>
              <a:endParaRPr lang="hr-HR" sz="1600" dirty="0"/>
            </a:p>
            <a:p>
              <a:r>
                <a:rPr lang="hr-HR" sz="1600" dirty="0"/>
                <a:t>  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 flipH="1">
              <a:off x="142844" y="1488973"/>
              <a:ext cx="414921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1600" dirty="0"/>
                <a:t>180°    165°  150° 135° 120° 105°   90°   75°    60°    45°    30°   15°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 flipH="1">
              <a:off x="142844" y="6357958"/>
              <a:ext cx="414921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1600" dirty="0"/>
                <a:t>180°    165°  150° 135° 120° 105°   90°   75°    60°    45°    30°   15°</a:t>
              </a:r>
            </a:p>
          </p:txBody>
        </p:sp>
      </p:grpSp>
      <p:sp>
        <p:nvSpPr>
          <p:cNvPr id="10" name="Oval 9"/>
          <p:cNvSpPr/>
          <p:nvPr/>
        </p:nvSpPr>
        <p:spPr>
          <a:xfrm>
            <a:off x="4166241" y="5015069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/>
          </a:p>
        </p:txBody>
      </p:sp>
      <p:sp>
        <p:nvSpPr>
          <p:cNvPr id="11" name="Oval 10"/>
          <p:cNvSpPr/>
          <p:nvPr/>
        </p:nvSpPr>
        <p:spPr>
          <a:xfrm>
            <a:off x="1451111" y="3117081"/>
            <a:ext cx="285752" cy="2857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/>
          </a:p>
        </p:txBody>
      </p:sp>
      <p:sp>
        <p:nvSpPr>
          <p:cNvPr id="12" name="Oval 11"/>
          <p:cNvSpPr/>
          <p:nvPr/>
        </p:nvSpPr>
        <p:spPr>
          <a:xfrm>
            <a:off x="6890873" y="1753788"/>
            <a:ext cx="285752" cy="285752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/>
          </a:p>
        </p:txBody>
      </p:sp>
      <p:sp>
        <p:nvSpPr>
          <p:cNvPr id="13" name="Oval 12"/>
          <p:cNvSpPr/>
          <p:nvPr/>
        </p:nvSpPr>
        <p:spPr>
          <a:xfrm>
            <a:off x="8670308" y="4512883"/>
            <a:ext cx="285752" cy="28575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/>
          </a:p>
        </p:txBody>
      </p:sp>
      <p:sp>
        <p:nvSpPr>
          <p:cNvPr id="14" name="Oval 13"/>
          <p:cNvSpPr/>
          <p:nvPr/>
        </p:nvSpPr>
        <p:spPr>
          <a:xfrm>
            <a:off x="5975772" y="4098013"/>
            <a:ext cx="285752" cy="285752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/>
          </a:p>
        </p:txBody>
      </p:sp>
      <p:sp>
        <p:nvSpPr>
          <p:cNvPr id="15" name="Oval 14"/>
          <p:cNvSpPr/>
          <p:nvPr/>
        </p:nvSpPr>
        <p:spPr>
          <a:xfrm>
            <a:off x="11307004" y="4083580"/>
            <a:ext cx="285752" cy="285752"/>
          </a:xfrm>
          <a:prstGeom prst="ellipse">
            <a:avLst/>
          </a:prstGeom>
          <a:solidFill>
            <a:srgbClr val="7030A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/>
          </a:p>
        </p:txBody>
      </p:sp>
      <p:sp>
        <p:nvSpPr>
          <p:cNvPr id="16" name="Oval 15"/>
          <p:cNvSpPr/>
          <p:nvPr/>
        </p:nvSpPr>
        <p:spPr>
          <a:xfrm>
            <a:off x="6894412" y="3134923"/>
            <a:ext cx="285752" cy="2857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/>
          </a:p>
        </p:txBody>
      </p:sp>
      <p:sp>
        <p:nvSpPr>
          <p:cNvPr id="17" name="Rounded Rectangle 16"/>
          <p:cNvSpPr/>
          <p:nvPr/>
        </p:nvSpPr>
        <p:spPr>
          <a:xfrm>
            <a:off x="948268" y="694384"/>
            <a:ext cx="4423833" cy="9652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0" cmpd="sng"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Odredite </a:t>
            </a:r>
            <a:r>
              <a:rPr lang="hr-H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geografsku širinu i dužinu </a:t>
            </a: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zadanih točaka.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1272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9229" y="846805"/>
            <a:ext cx="10515600" cy="1325563"/>
          </a:xfrm>
        </p:spPr>
        <p:txBody>
          <a:bodyPr/>
          <a:lstStyle/>
          <a:p>
            <a:r>
              <a:rPr lang="es-ES" b="1" dirty="0" smtClean="0"/>
              <a:t>GNSS – sustav za globalno pozicioniranje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02112" y="1871791"/>
            <a:ext cx="10515600" cy="2027872"/>
          </a:xfrm>
        </p:spPr>
        <p:txBody>
          <a:bodyPr>
            <a:normAutofit/>
          </a:bodyPr>
          <a:lstStyle/>
          <a:p>
            <a:r>
              <a:rPr lang="hr-HR" b="1" dirty="0" smtClean="0"/>
              <a:t>GNSS</a:t>
            </a:r>
            <a:r>
              <a:rPr lang="hr-HR" dirty="0" smtClean="0"/>
              <a:t> je globalni navigacijski satelitski sustav, </a:t>
            </a:r>
          </a:p>
          <a:p>
            <a:pPr marL="0" indent="0">
              <a:buNone/>
            </a:pPr>
            <a:r>
              <a:rPr lang="hr-HR" dirty="0" smtClean="0"/>
              <a:t>sustav za određivanje geografskog smještaja na </a:t>
            </a:r>
          </a:p>
          <a:p>
            <a:pPr marL="0" indent="0">
              <a:buNone/>
            </a:pPr>
            <a:r>
              <a:rPr lang="hr-HR" dirty="0" smtClean="0"/>
              <a:t>Zemlji s pomoću signala sa ( najmanje 3 ) satelita.</a:t>
            </a:r>
          </a:p>
          <a:p>
            <a:pPr marL="0" indent="0">
              <a:buNone/>
            </a:pPr>
            <a:r>
              <a:rPr lang="hr-HR" dirty="0" smtClean="0"/>
              <a:t>-Sastoji se od: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4116" y="2308128"/>
            <a:ext cx="2914650" cy="2505075"/>
          </a:xfrm>
          <a:prstGeom prst="rect">
            <a:avLst/>
          </a:prstGeom>
        </p:spPr>
      </p:pic>
      <p:sp>
        <p:nvSpPr>
          <p:cNvPr id="6" name="Pravokutnik 5"/>
          <p:cNvSpPr/>
          <p:nvPr/>
        </p:nvSpPr>
        <p:spPr>
          <a:xfrm>
            <a:off x="359229" y="4848430"/>
            <a:ext cx="7791994" cy="1512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r-HR" sz="2800" b="1" dirty="0">
                <a:solidFill>
                  <a:prstClr val="black"/>
                </a:solidFill>
              </a:rPr>
              <a:t>GLONASS</a:t>
            </a:r>
            <a:r>
              <a:rPr lang="hr-HR" sz="2800" dirty="0">
                <a:solidFill>
                  <a:prstClr val="black"/>
                </a:solidFill>
              </a:rPr>
              <a:t> - Ruska </a:t>
            </a:r>
            <a:r>
              <a:rPr lang="hr-HR" sz="2800" dirty="0" smtClean="0">
                <a:solidFill>
                  <a:prstClr val="black"/>
                </a:solidFill>
              </a:rPr>
              <a:t>Federacija (</a:t>
            </a:r>
            <a:r>
              <a:rPr lang="hr-HR" sz="2800" dirty="0">
                <a:solidFill>
                  <a:prstClr val="black"/>
                </a:solidFill>
              </a:rPr>
              <a:t>bivši Sovjetski Savez)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r-HR" sz="2800" dirty="0">
                <a:solidFill>
                  <a:prstClr val="black"/>
                </a:solidFill>
              </a:rPr>
              <a:t> </a:t>
            </a:r>
            <a:r>
              <a:rPr lang="hr-HR" sz="2800" b="1" dirty="0">
                <a:solidFill>
                  <a:prstClr val="black"/>
                </a:solidFill>
              </a:rPr>
              <a:t>Galileo </a:t>
            </a:r>
            <a:r>
              <a:rPr lang="hr-HR" sz="2800" dirty="0">
                <a:solidFill>
                  <a:prstClr val="black"/>
                </a:solidFill>
              </a:rPr>
              <a:t>- Europska unija </a:t>
            </a:r>
            <a:r>
              <a:rPr lang="hr-HR" sz="1400" dirty="0">
                <a:solidFill>
                  <a:prstClr val="black"/>
                </a:solidFill>
              </a:rPr>
              <a:t>(</a:t>
            </a:r>
            <a:r>
              <a:rPr lang="hr-HR" sz="1400" dirty="0">
                <a:solidFill>
                  <a:prstClr val="black"/>
                </a:solidFill>
                <a:hlinkClick r:id="rId3"/>
              </a:rPr>
              <a:t>https://youtu.be/ce4PD9cCVig</a:t>
            </a:r>
            <a:r>
              <a:rPr lang="hr-HR" sz="1400" dirty="0">
                <a:solidFill>
                  <a:prstClr val="black"/>
                </a:solidFill>
              </a:rPr>
              <a:t>)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r-HR" sz="2800" dirty="0">
                <a:solidFill>
                  <a:prstClr val="black"/>
                </a:solidFill>
              </a:rPr>
              <a:t> </a:t>
            </a:r>
            <a:r>
              <a:rPr lang="hr-HR" sz="2800" b="1" dirty="0" err="1">
                <a:solidFill>
                  <a:prstClr val="black"/>
                </a:solidFill>
              </a:rPr>
              <a:t>BeiDou</a:t>
            </a:r>
            <a:r>
              <a:rPr lang="hr-HR" sz="2800" dirty="0">
                <a:solidFill>
                  <a:prstClr val="black"/>
                </a:solidFill>
              </a:rPr>
              <a:t> - Kina</a:t>
            </a:r>
          </a:p>
        </p:txBody>
      </p:sp>
      <p:sp>
        <p:nvSpPr>
          <p:cNvPr id="7" name="Pravokutnik 6"/>
          <p:cNvSpPr/>
          <p:nvPr/>
        </p:nvSpPr>
        <p:spPr>
          <a:xfrm>
            <a:off x="2611912" y="345293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 smtClean="0"/>
              <a:t>1. svemirski dio (tridesetak satelita)</a:t>
            </a:r>
          </a:p>
        </p:txBody>
      </p:sp>
      <p:sp>
        <p:nvSpPr>
          <p:cNvPr id="8" name="Pravokutnik 7"/>
          <p:cNvSpPr/>
          <p:nvPr/>
        </p:nvSpPr>
        <p:spPr>
          <a:xfrm>
            <a:off x="2569029" y="371921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 smtClean="0"/>
              <a:t> 2. korisnički dio (prijamnici)</a:t>
            </a:r>
          </a:p>
        </p:txBody>
      </p:sp>
      <p:sp>
        <p:nvSpPr>
          <p:cNvPr id="9" name="Pravokutnik 8"/>
          <p:cNvSpPr/>
          <p:nvPr/>
        </p:nvSpPr>
        <p:spPr>
          <a:xfrm>
            <a:off x="2566753" y="4008033"/>
            <a:ext cx="1655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smtClean="0"/>
              <a:t> 3. kontrolni dio</a:t>
            </a:r>
            <a:endParaRPr lang="hr-HR" dirty="0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5888" y="1995112"/>
            <a:ext cx="3131105" cy="3131105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1269" y="1783162"/>
            <a:ext cx="3057497" cy="423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4063" y="2012291"/>
            <a:ext cx="10515600" cy="1126581"/>
          </a:xfrm>
        </p:spPr>
        <p:txBody>
          <a:bodyPr/>
          <a:lstStyle/>
          <a:p>
            <a:r>
              <a:rPr lang="hr-HR" dirty="0" smtClean="0"/>
              <a:t>najpouzdaniji i najrašireniji sustav za orijentaciju i navigaciju</a:t>
            </a:r>
          </a:p>
          <a:p>
            <a:r>
              <a:rPr lang="hr-HR" dirty="0" smtClean="0"/>
              <a:t>prvi GNSS koji pokriva cijelu Zemlju </a:t>
            </a:r>
            <a:endParaRPr lang="hr-HR" dirty="0"/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515984" y="1124145"/>
            <a:ext cx="1051560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GPS</a:t>
            </a:r>
            <a:r>
              <a:rPr lang="es-ES" dirty="0"/>
              <a:t> – sustav za globalno pozicioniranje</a:t>
            </a:r>
            <a:br>
              <a:rPr lang="es-ES" dirty="0"/>
            </a:br>
            <a:endParaRPr lang="hr-HR" sz="2800" b="1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3731" y="2603030"/>
            <a:ext cx="3810000" cy="2847975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84" y="3215924"/>
            <a:ext cx="7368042" cy="343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76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899160" y="1690688"/>
            <a:ext cx="10807337" cy="4544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hr-HR" dirty="0"/>
              <a:t>Janko, Luka i Matej obožavaju pustolovne priče i filmove. Često se zabavljaju dogovarajući sastanke kratkim, katkad pomalo zagonetnim porukama. Tako je Janko svoje prijatelje pozvao na druženje koristeći se </a:t>
            </a:r>
            <a:r>
              <a:rPr lang="hr-HR" dirty="0" smtClean="0"/>
              <a:t>dvjema </a:t>
            </a:r>
            <a:r>
              <a:rPr lang="hr-HR" dirty="0"/>
              <a:t>različitim porukama. </a:t>
            </a:r>
            <a:endParaRPr lang="hr-HR" dirty="0" smtClean="0"/>
          </a:p>
          <a:p>
            <a:pPr algn="just"/>
            <a:r>
              <a:rPr lang="hr-HR" dirty="0" smtClean="0"/>
              <a:t>Poruka </a:t>
            </a:r>
            <a:r>
              <a:rPr lang="hr-HR" dirty="0"/>
              <a:t>poslana Luki glasila je: Vrijeme sastanka 12 sati, mjesto sastanka: 45°48'4.468''N 15°42'31.386''E. Poruka poslana Mateju glasila je: Sastanak: park, brdo, dvorac, potok, 15 koraka od Šetališta dr. Franje Tuđmana, 12 sati. </a:t>
            </a:r>
            <a:endParaRPr lang="hr-HR" dirty="0" smtClean="0"/>
          </a:p>
          <a:p>
            <a:pPr algn="just"/>
            <a:r>
              <a:rPr lang="hr-HR" dirty="0" smtClean="0"/>
              <a:t>Na </a:t>
            </a:r>
            <a:r>
              <a:rPr lang="hr-HR" dirty="0"/>
              <a:t>druženje je došao Luka, a Matej se zbunio i nije uspio pronaći točno mjesto sastanka. Razmislite zašto. </a:t>
            </a:r>
            <a:endParaRPr lang="hr-HR" dirty="0" smtClean="0"/>
          </a:p>
          <a:p>
            <a:pPr algn="just"/>
            <a:r>
              <a:rPr lang="hr-HR" dirty="0" smtClean="0"/>
              <a:t>U </a:t>
            </a:r>
            <a:r>
              <a:rPr lang="hr-HR" dirty="0"/>
              <a:t>tražilicu digitalne karte Google </a:t>
            </a:r>
            <a:r>
              <a:rPr lang="hr-HR" dirty="0" err="1"/>
              <a:t>maps</a:t>
            </a:r>
            <a:r>
              <a:rPr lang="hr-HR" dirty="0"/>
              <a:t> upišite sve iza </a:t>
            </a:r>
            <a:r>
              <a:rPr lang="hr-HR" dirty="0" smtClean="0"/>
              <a:t>dvotočke </a:t>
            </a:r>
            <a:r>
              <a:rPr lang="hr-HR" dirty="0"/>
              <a:t>iz poruke Luki i otkrijte gdje je Janko organizirao druženje. </a:t>
            </a:r>
            <a:endParaRPr lang="hr-HR" dirty="0" smtClean="0"/>
          </a:p>
          <a:p>
            <a:pPr algn="just"/>
            <a:r>
              <a:rPr lang="hr-HR" dirty="0" smtClean="0"/>
              <a:t>Znate </a:t>
            </a:r>
            <a:r>
              <a:rPr lang="hr-HR" dirty="0"/>
              <a:t>li što ste upisali u tražilicu?</a:t>
            </a:r>
          </a:p>
        </p:txBody>
      </p:sp>
    </p:spTree>
    <p:extLst>
      <p:ext uri="{BB962C8B-B14F-4D97-AF65-F5344CB8AC3E}">
        <p14:creationId xmlns:p14="http://schemas.microsoft.com/office/powerpoint/2010/main" val="30636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0089" y="1144757"/>
            <a:ext cx="8920895" cy="5878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 flipH="1">
            <a:off x="1968138" y="4278195"/>
            <a:ext cx="80728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7" y="1982930"/>
            <a:ext cx="2353260" cy="1176630"/>
          </a:xfrm>
          <a:prstGeom prst="rect">
            <a:avLst/>
          </a:prstGeom>
          <a:noFill/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5313" y="1982930"/>
            <a:ext cx="3770925" cy="345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92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251" y="1194849"/>
            <a:ext cx="10972800" cy="711167"/>
          </a:xfrm>
        </p:spPr>
        <p:txBody>
          <a:bodyPr>
            <a:normAutofit/>
          </a:bodyPr>
          <a:lstStyle/>
          <a:p>
            <a:r>
              <a:rPr lang="hr-HR" dirty="0" smtClean="0"/>
              <a:t>Usporednice ili paralele</a:t>
            </a:r>
            <a:endParaRPr lang="hr-H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701" y="1751664"/>
            <a:ext cx="10121900" cy="505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reeform 4"/>
          <p:cNvSpPr/>
          <p:nvPr/>
        </p:nvSpPr>
        <p:spPr>
          <a:xfrm>
            <a:off x="6417734" y="4072468"/>
            <a:ext cx="4343401" cy="1286925"/>
          </a:xfrm>
          <a:custGeom>
            <a:avLst/>
            <a:gdLst>
              <a:gd name="connsiteX0" fmla="*/ 3797300 w 3801533"/>
              <a:gd name="connsiteY0" fmla="*/ 88900 h 1181100"/>
              <a:gd name="connsiteX1" fmla="*/ 3759200 w 3801533"/>
              <a:gd name="connsiteY1" fmla="*/ 165100 h 1181100"/>
              <a:gd name="connsiteX2" fmla="*/ 3543300 w 3801533"/>
              <a:gd name="connsiteY2" fmla="*/ 482600 h 1181100"/>
              <a:gd name="connsiteX3" fmla="*/ 3124200 w 3801533"/>
              <a:gd name="connsiteY3" fmla="*/ 838200 h 1181100"/>
              <a:gd name="connsiteX4" fmla="*/ 2552700 w 3801533"/>
              <a:gd name="connsiteY4" fmla="*/ 1092200 h 1181100"/>
              <a:gd name="connsiteX5" fmla="*/ 1905000 w 3801533"/>
              <a:gd name="connsiteY5" fmla="*/ 1181100 h 1181100"/>
              <a:gd name="connsiteX6" fmla="*/ 1282700 w 3801533"/>
              <a:gd name="connsiteY6" fmla="*/ 1092200 h 1181100"/>
              <a:gd name="connsiteX7" fmla="*/ 889000 w 3801533"/>
              <a:gd name="connsiteY7" fmla="*/ 927100 h 1181100"/>
              <a:gd name="connsiteX8" fmla="*/ 698500 w 3801533"/>
              <a:gd name="connsiteY8" fmla="*/ 825500 h 1181100"/>
              <a:gd name="connsiteX9" fmla="*/ 444500 w 3801533"/>
              <a:gd name="connsiteY9" fmla="*/ 622300 h 1181100"/>
              <a:gd name="connsiteX10" fmla="*/ 203200 w 3801533"/>
              <a:gd name="connsiteY10" fmla="*/ 355600 h 1181100"/>
              <a:gd name="connsiteX11" fmla="*/ 101600 w 3801533"/>
              <a:gd name="connsiteY11" fmla="*/ 190500 h 1181100"/>
              <a:gd name="connsiteX12" fmla="*/ 0 w 3801533"/>
              <a:gd name="connsiteY12" fmla="*/ 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01533" h="1181100">
                <a:moveTo>
                  <a:pt x="3797300" y="88900"/>
                </a:moveTo>
                <a:cubicBezTo>
                  <a:pt x="3799416" y="94191"/>
                  <a:pt x="3801533" y="99483"/>
                  <a:pt x="3759200" y="165100"/>
                </a:cubicBezTo>
                <a:cubicBezTo>
                  <a:pt x="3716867" y="230717"/>
                  <a:pt x="3649133" y="370417"/>
                  <a:pt x="3543300" y="482600"/>
                </a:cubicBezTo>
                <a:cubicBezTo>
                  <a:pt x="3437467" y="594783"/>
                  <a:pt x="3289300" y="736600"/>
                  <a:pt x="3124200" y="838200"/>
                </a:cubicBezTo>
                <a:cubicBezTo>
                  <a:pt x="2959100" y="939800"/>
                  <a:pt x="2755900" y="1035050"/>
                  <a:pt x="2552700" y="1092200"/>
                </a:cubicBezTo>
                <a:cubicBezTo>
                  <a:pt x="2349500" y="1149350"/>
                  <a:pt x="2116667" y="1181100"/>
                  <a:pt x="1905000" y="1181100"/>
                </a:cubicBezTo>
                <a:cubicBezTo>
                  <a:pt x="1693333" y="1181100"/>
                  <a:pt x="1452033" y="1134533"/>
                  <a:pt x="1282700" y="1092200"/>
                </a:cubicBezTo>
                <a:cubicBezTo>
                  <a:pt x="1113367" y="1049867"/>
                  <a:pt x="986367" y="971550"/>
                  <a:pt x="889000" y="927100"/>
                </a:cubicBezTo>
                <a:cubicBezTo>
                  <a:pt x="791633" y="882650"/>
                  <a:pt x="772583" y="876300"/>
                  <a:pt x="698500" y="825500"/>
                </a:cubicBezTo>
                <a:cubicBezTo>
                  <a:pt x="624417" y="774700"/>
                  <a:pt x="527050" y="700617"/>
                  <a:pt x="444500" y="622300"/>
                </a:cubicBezTo>
                <a:cubicBezTo>
                  <a:pt x="361950" y="543983"/>
                  <a:pt x="260350" y="427567"/>
                  <a:pt x="203200" y="355600"/>
                </a:cubicBezTo>
                <a:cubicBezTo>
                  <a:pt x="146050" y="283633"/>
                  <a:pt x="135467" y="249767"/>
                  <a:pt x="101600" y="190500"/>
                </a:cubicBezTo>
                <a:cubicBezTo>
                  <a:pt x="67733" y="131233"/>
                  <a:pt x="33866" y="65616"/>
                  <a:pt x="0" y="0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 sz="2400"/>
          </a:p>
        </p:txBody>
      </p:sp>
      <p:sp>
        <p:nvSpPr>
          <p:cNvPr id="6" name="Freeform 5"/>
          <p:cNvSpPr/>
          <p:nvPr/>
        </p:nvSpPr>
        <p:spPr>
          <a:xfrm>
            <a:off x="8026400" y="2544234"/>
            <a:ext cx="1126067" cy="884767"/>
          </a:xfrm>
          <a:custGeom>
            <a:avLst/>
            <a:gdLst>
              <a:gd name="connsiteX0" fmla="*/ 641350 w 1031875"/>
              <a:gd name="connsiteY0" fmla="*/ 826558 h 854075"/>
              <a:gd name="connsiteX1" fmla="*/ 825500 w 1031875"/>
              <a:gd name="connsiteY1" fmla="*/ 756708 h 854075"/>
              <a:gd name="connsiteX2" fmla="*/ 958850 w 1031875"/>
              <a:gd name="connsiteY2" fmla="*/ 617008 h 854075"/>
              <a:gd name="connsiteX3" fmla="*/ 1022350 w 1031875"/>
              <a:gd name="connsiteY3" fmla="*/ 477308 h 854075"/>
              <a:gd name="connsiteX4" fmla="*/ 1016000 w 1031875"/>
              <a:gd name="connsiteY4" fmla="*/ 337608 h 854075"/>
              <a:gd name="connsiteX5" fmla="*/ 933450 w 1031875"/>
              <a:gd name="connsiteY5" fmla="*/ 223308 h 854075"/>
              <a:gd name="connsiteX6" fmla="*/ 850900 w 1031875"/>
              <a:gd name="connsiteY6" fmla="*/ 115358 h 854075"/>
              <a:gd name="connsiteX7" fmla="*/ 660400 w 1031875"/>
              <a:gd name="connsiteY7" fmla="*/ 32808 h 854075"/>
              <a:gd name="connsiteX8" fmla="*/ 425450 w 1031875"/>
              <a:gd name="connsiteY8" fmla="*/ 7408 h 854075"/>
              <a:gd name="connsiteX9" fmla="*/ 260350 w 1031875"/>
              <a:gd name="connsiteY9" fmla="*/ 77258 h 854075"/>
              <a:gd name="connsiteX10" fmla="*/ 114300 w 1031875"/>
              <a:gd name="connsiteY10" fmla="*/ 166158 h 854075"/>
              <a:gd name="connsiteX11" fmla="*/ 50800 w 1031875"/>
              <a:gd name="connsiteY11" fmla="*/ 242358 h 854075"/>
              <a:gd name="connsiteX12" fmla="*/ 19050 w 1031875"/>
              <a:gd name="connsiteY12" fmla="*/ 312208 h 854075"/>
              <a:gd name="connsiteX13" fmla="*/ 0 w 1031875"/>
              <a:gd name="connsiteY13" fmla="*/ 413808 h 854075"/>
              <a:gd name="connsiteX14" fmla="*/ 19050 w 1031875"/>
              <a:gd name="connsiteY14" fmla="*/ 547158 h 854075"/>
              <a:gd name="connsiteX15" fmla="*/ 88900 w 1031875"/>
              <a:gd name="connsiteY15" fmla="*/ 661458 h 854075"/>
              <a:gd name="connsiteX16" fmla="*/ 247650 w 1031875"/>
              <a:gd name="connsiteY16" fmla="*/ 782108 h 854075"/>
              <a:gd name="connsiteX17" fmla="*/ 444500 w 1031875"/>
              <a:gd name="connsiteY17" fmla="*/ 845608 h 854075"/>
              <a:gd name="connsiteX18" fmla="*/ 641350 w 1031875"/>
              <a:gd name="connsiteY18" fmla="*/ 826558 h 85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31875" h="854075">
                <a:moveTo>
                  <a:pt x="641350" y="826558"/>
                </a:moveTo>
                <a:cubicBezTo>
                  <a:pt x="704850" y="811741"/>
                  <a:pt x="772583" y="791633"/>
                  <a:pt x="825500" y="756708"/>
                </a:cubicBezTo>
                <a:cubicBezTo>
                  <a:pt x="878417" y="721783"/>
                  <a:pt x="926042" y="663575"/>
                  <a:pt x="958850" y="617008"/>
                </a:cubicBezTo>
                <a:cubicBezTo>
                  <a:pt x="991658" y="570441"/>
                  <a:pt x="1012825" y="523875"/>
                  <a:pt x="1022350" y="477308"/>
                </a:cubicBezTo>
                <a:cubicBezTo>
                  <a:pt x="1031875" y="430741"/>
                  <a:pt x="1030817" y="379941"/>
                  <a:pt x="1016000" y="337608"/>
                </a:cubicBezTo>
                <a:cubicBezTo>
                  <a:pt x="1001183" y="295275"/>
                  <a:pt x="960967" y="260350"/>
                  <a:pt x="933450" y="223308"/>
                </a:cubicBezTo>
                <a:cubicBezTo>
                  <a:pt x="905933" y="186266"/>
                  <a:pt x="896408" y="147108"/>
                  <a:pt x="850900" y="115358"/>
                </a:cubicBezTo>
                <a:cubicBezTo>
                  <a:pt x="805392" y="83608"/>
                  <a:pt x="731308" y="50800"/>
                  <a:pt x="660400" y="32808"/>
                </a:cubicBezTo>
                <a:cubicBezTo>
                  <a:pt x="589492" y="14816"/>
                  <a:pt x="492125" y="0"/>
                  <a:pt x="425450" y="7408"/>
                </a:cubicBezTo>
                <a:cubicBezTo>
                  <a:pt x="358775" y="14816"/>
                  <a:pt x="312208" y="50800"/>
                  <a:pt x="260350" y="77258"/>
                </a:cubicBezTo>
                <a:cubicBezTo>
                  <a:pt x="208492" y="103716"/>
                  <a:pt x="149225" y="138641"/>
                  <a:pt x="114300" y="166158"/>
                </a:cubicBezTo>
                <a:cubicBezTo>
                  <a:pt x="79375" y="193675"/>
                  <a:pt x="66675" y="218016"/>
                  <a:pt x="50800" y="242358"/>
                </a:cubicBezTo>
                <a:cubicBezTo>
                  <a:pt x="34925" y="266700"/>
                  <a:pt x="27517" y="283633"/>
                  <a:pt x="19050" y="312208"/>
                </a:cubicBezTo>
                <a:cubicBezTo>
                  <a:pt x="10583" y="340783"/>
                  <a:pt x="0" y="374650"/>
                  <a:pt x="0" y="413808"/>
                </a:cubicBezTo>
                <a:cubicBezTo>
                  <a:pt x="0" y="452966"/>
                  <a:pt x="4233" y="505883"/>
                  <a:pt x="19050" y="547158"/>
                </a:cubicBezTo>
                <a:cubicBezTo>
                  <a:pt x="33867" y="588433"/>
                  <a:pt x="50800" y="622300"/>
                  <a:pt x="88900" y="661458"/>
                </a:cubicBezTo>
                <a:cubicBezTo>
                  <a:pt x="127000" y="700616"/>
                  <a:pt x="188383" y="751416"/>
                  <a:pt x="247650" y="782108"/>
                </a:cubicBezTo>
                <a:cubicBezTo>
                  <a:pt x="306917" y="812800"/>
                  <a:pt x="378883" y="837141"/>
                  <a:pt x="444500" y="845608"/>
                </a:cubicBezTo>
                <a:cubicBezTo>
                  <a:pt x="510117" y="854075"/>
                  <a:pt x="577850" y="841375"/>
                  <a:pt x="641350" y="826558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/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4993159" y="3003608"/>
            <a:ext cx="2205685" cy="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5171018" y="5238750"/>
            <a:ext cx="1849967" cy="211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429554" y="4504267"/>
            <a:ext cx="4117711" cy="111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511300" y="3429001"/>
            <a:ext cx="4021667" cy="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658087" y="3122095"/>
            <a:ext cx="3714013" cy="111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860547" y="2864849"/>
            <a:ext cx="3350687" cy="111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022944" y="2623549"/>
            <a:ext cx="2946989" cy="111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306757" y="2382249"/>
            <a:ext cx="2390400" cy="111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590570" y="2181589"/>
            <a:ext cx="1735897" cy="111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140262" y="2030882"/>
            <a:ext cx="686285" cy="111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086303" y="6224694"/>
            <a:ext cx="807395" cy="111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511301" y="4846321"/>
            <a:ext cx="3955927" cy="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582353" y="5150725"/>
            <a:ext cx="3754384" cy="111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796865" y="5438715"/>
            <a:ext cx="3350687" cy="111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007564" y="5681134"/>
            <a:ext cx="2946989" cy="111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322345" y="5892801"/>
            <a:ext cx="2341443" cy="111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2616806" y="6082182"/>
            <a:ext cx="1735897" cy="111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Slika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2387" y="3779463"/>
            <a:ext cx="4124841" cy="5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26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0269" y="1266135"/>
            <a:ext cx="8684727" cy="5722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Connector 4"/>
          <p:cNvCxnSpPr/>
          <p:nvPr/>
        </p:nvCxnSpPr>
        <p:spPr>
          <a:xfrm rot="16200000" flipH="1">
            <a:off x="3508603" y="3860166"/>
            <a:ext cx="5189096" cy="10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12"/>
          <p:cNvSpPr/>
          <p:nvPr/>
        </p:nvSpPr>
        <p:spPr>
          <a:xfrm>
            <a:off x="1408175" y="2591698"/>
            <a:ext cx="2232025" cy="114617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Početni meridijan dijeli Zemlju na zapadnu i istočnu polutku.</a:t>
            </a:r>
            <a:endParaRPr lang="hr-HR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9887" y="2461068"/>
            <a:ext cx="3076575" cy="293370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8175" y="891740"/>
            <a:ext cx="8868721" cy="5937886"/>
          </a:xfrm>
          <a:prstGeom prst="rect">
            <a:avLst/>
          </a:prstGeom>
        </p:spPr>
      </p:pic>
      <p:sp>
        <p:nvSpPr>
          <p:cNvPr id="12" name="Rounded Rectangle 16"/>
          <p:cNvSpPr/>
          <p:nvPr/>
        </p:nvSpPr>
        <p:spPr>
          <a:xfrm>
            <a:off x="1523477" y="390553"/>
            <a:ext cx="2982488" cy="1435072"/>
          </a:xfrm>
          <a:prstGeom prst="roundRect">
            <a:avLst/>
          </a:prstGeom>
          <a:solidFill>
            <a:srgbClr val="7030A0"/>
          </a:solidFill>
          <a:ln w="0" cmpd="sng"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 smtClean="0"/>
              <a:t>Zvjezdarnica </a:t>
            </a:r>
            <a:r>
              <a:rPr lang="hr-HR" sz="2400" dirty="0" err="1" smtClean="0"/>
              <a:t>Greenwich</a:t>
            </a:r>
            <a:r>
              <a:rPr lang="hr-HR" sz="2400" dirty="0" smtClean="0"/>
              <a:t>  u Londonu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61731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75267" y="1028700"/>
            <a:ext cx="10972800" cy="950384"/>
          </a:xfrm>
        </p:spPr>
        <p:txBody>
          <a:bodyPr>
            <a:normAutofit/>
          </a:bodyPr>
          <a:lstStyle/>
          <a:p>
            <a:r>
              <a:rPr lang="hr-HR" dirty="0" smtClean="0"/>
              <a:t>Podnevnici ili meridijani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8700" y="1981200"/>
            <a:ext cx="4330512" cy="4194395"/>
          </a:xfrm>
          <a:prstGeom prst="rect">
            <a:avLst/>
          </a:prstGeom>
          <a:ln>
            <a:solidFill>
              <a:srgbClr val="6BB3E4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78600" y="1956853"/>
            <a:ext cx="4343400" cy="4206880"/>
          </a:xfrm>
          <a:prstGeom prst="rect">
            <a:avLst/>
          </a:prstGeom>
        </p:spPr>
      </p:pic>
      <p:sp>
        <p:nvSpPr>
          <p:cNvPr id="6" name="Arc 5"/>
          <p:cNvSpPr/>
          <p:nvPr/>
        </p:nvSpPr>
        <p:spPr>
          <a:xfrm>
            <a:off x="1511301" y="2000554"/>
            <a:ext cx="2654299" cy="4182533"/>
          </a:xfrm>
          <a:prstGeom prst="arc">
            <a:avLst>
              <a:gd name="adj1" fmla="val 16709590"/>
              <a:gd name="adj2" fmla="val 4781684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 sz="2400"/>
          </a:p>
        </p:txBody>
      </p:sp>
    </p:spTree>
    <p:extLst>
      <p:ext uri="{BB962C8B-B14F-4D97-AF65-F5344CB8AC3E}">
        <p14:creationId xmlns:p14="http://schemas.microsoft.com/office/powerpoint/2010/main" val="291459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57301"/>
            <a:ext cx="10972800" cy="709679"/>
          </a:xfrm>
        </p:spPr>
        <p:txBody>
          <a:bodyPr>
            <a:normAutofit fontScale="90000"/>
          </a:bodyPr>
          <a:lstStyle/>
          <a:p>
            <a:r>
              <a:rPr lang="hr-HR" sz="5333" dirty="0"/>
              <a:t>Geografska mreža - </a:t>
            </a:r>
            <a:r>
              <a:rPr lang="hr-HR" sz="4133" dirty="0"/>
              <a:t>mreža meridijana i paralela	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6231"/>
          <a:stretch/>
        </p:blipFill>
        <p:spPr bwMode="auto">
          <a:xfrm>
            <a:off x="850900" y="1659467"/>
            <a:ext cx="10312400" cy="5302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1495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0519" y="851307"/>
            <a:ext cx="10515600" cy="1325563"/>
          </a:xfrm>
        </p:spPr>
        <p:txBody>
          <a:bodyPr/>
          <a:lstStyle/>
          <a:p>
            <a:r>
              <a:rPr lang="hr-HR" b="1" dirty="0"/>
              <a:t>Geografska mreža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263435" y="1985282"/>
            <a:ext cx="10515600" cy="7188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/>
              <a:t>S pomoću geografske mreže</a:t>
            </a:r>
          </a:p>
          <a:p>
            <a:pPr marL="0" indent="0">
              <a:buNone/>
            </a:pPr>
            <a:r>
              <a:rPr lang="hr-HR" dirty="0" smtClean="0"/>
              <a:t>(s pomoću usporednica i podnevnika)</a:t>
            </a:r>
          </a:p>
          <a:p>
            <a:pPr marL="0" indent="0">
              <a:buNone/>
            </a:pPr>
            <a:r>
              <a:rPr lang="hr-HR" dirty="0" smtClean="0"/>
              <a:t>može se odrediti geografski smještaj</a:t>
            </a:r>
          </a:p>
          <a:p>
            <a:pPr marL="0" indent="0">
              <a:buNone/>
            </a:pPr>
            <a:r>
              <a:rPr lang="hr-HR" b="1" dirty="0" smtClean="0"/>
              <a:t>( geografske koordinate )</a:t>
            </a:r>
            <a:r>
              <a:rPr lang="hr-HR" b="1" dirty="0"/>
              <a:t> </a:t>
            </a:r>
            <a:r>
              <a:rPr lang="hr-HR" dirty="0" smtClean="0"/>
              <a:t>svake točke na </a:t>
            </a:r>
          </a:p>
          <a:p>
            <a:pPr marL="0" indent="0">
              <a:buNone/>
            </a:pPr>
            <a:r>
              <a:rPr lang="hr-HR" dirty="0" smtClean="0"/>
              <a:t>Zemlji. </a:t>
            </a:r>
            <a:endParaRPr lang="hr-HR" dirty="0"/>
          </a:p>
          <a:p>
            <a:r>
              <a:rPr lang="hr-HR" dirty="0" smtClean="0"/>
              <a:t>Geografska je mreža ponajprije važna </a:t>
            </a:r>
          </a:p>
          <a:p>
            <a:pPr marL="0" indent="0">
              <a:buNone/>
            </a:pPr>
            <a:r>
              <a:rPr lang="hr-HR" dirty="0" smtClean="0"/>
              <a:t>u vojnim, nautičkim, pomorskim</a:t>
            </a:r>
          </a:p>
          <a:p>
            <a:pPr marL="0" indent="0">
              <a:buNone/>
            </a:pPr>
            <a:r>
              <a:rPr lang="hr-HR" dirty="0" smtClean="0"/>
              <a:t>i znanstvenim krugovima, ali njome</a:t>
            </a:r>
          </a:p>
          <a:p>
            <a:pPr marL="0" indent="0">
              <a:buNone/>
            </a:pPr>
            <a:r>
              <a:rPr lang="hr-HR" dirty="0" smtClean="0"/>
              <a:t>bi se trebali znati služiti svi građani.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7" name="Pravokutnik 6"/>
          <p:cNvSpPr/>
          <p:nvPr/>
        </p:nvSpPr>
        <p:spPr>
          <a:xfrm>
            <a:off x="992777" y="2822030"/>
            <a:ext cx="81512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hr-HR" dirty="0" smtClean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547" y="1514088"/>
            <a:ext cx="5331734" cy="504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57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98566" y="1017337"/>
            <a:ext cx="10515600" cy="1325563"/>
          </a:xfrm>
        </p:spPr>
        <p:txBody>
          <a:bodyPr/>
          <a:lstStyle/>
          <a:p>
            <a:r>
              <a:rPr lang="hr-HR" b="1" dirty="0" smtClean="0"/>
              <a:t>Geografska širina 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98566" y="2506662"/>
            <a:ext cx="10515600" cy="4351338"/>
          </a:xfrm>
        </p:spPr>
        <p:txBody>
          <a:bodyPr/>
          <a:lstStyle/>
          <a:p>
            <a:r>
              <a:rPr lang="hr-HR" b="1" dirty="0" smtClean="0"/>
              <a:t>Geografska širina </a:t>
            </a:r>
            <a:r>
              <a:rPr lang="hr-HR" dirty="0" smtClean="0"/>
              <a:t>je kut od ekvatora</a:t>
            </a:r>
          </a:p>
          <a:p>
            <a:pPr marL="0" indent="0">
              <a:buNone/>
            </a:pPr>
            <a:r>
              <a:rPr lang="hr-HR" dirty="0" smtClean="0"/>
              <a:t>(0 stupnjeva širine) </a:t>
            </a:r>
          </a:p>
          <a:p>
            <a:pPr marL="0" indent="0">
              <a:buNone/>
            </a:pPr>
            <a:r>
              <a:rPr lang="hr-HR" dirty="0" smtClean="0"/>
              <a:t>prema sjeveru ili jugu (do 90 stupnjeva). </a:t>
            </a:r>
          </a:p>
          <a:p>
            <a:pPr marL="0" indent="0">
              <a:buNone/>
            </a:pPr>
            <a:endParaRPr lang="hr-HR" dirty="0" smtClean="0"/>
          </a:p>
          <a:p>
            <a:r>
              <a:rPr lang="hr-HR" dirty="0" smtClean="0"/>
              <a:t>Može biti </a:t>
            </a:r>
            <a:r>
              <a:rPr lang="hr-HR" b="1" dirty="0" smtClean="0"/>
              <a:t>sjeverna</a:t>
            </a:r>
            <a:r>
              <a:rPr lang="hr-HR" dirty="0" smtClean="0"/>
              <a:t> ili </a:t>
            </a:r>
            <a:r>
              <a:rPr lang="hr-HR" b="1" dirty="0" smtClean="0"/>
              <a:t>južna</a:t>
            </a:r>
            <a:r>
              <a:rPr lang="hr-HR" dirty="0" smtClean="0"/>
              <a:t>.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1744" y="1367541"/>
            <a:ext cx="5334462" cy="504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4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972</Words>
  <Application>Microsoft Office PowerPoint</Application>
  <PresentationFormat>Široki zaslon</PresentationFormat>
  <Paragraphs>264</Paragraphs>
  <Slides>16</Slides>
  <Notes>4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Tema sustava Office</vt:lpstr>
      <vt:lpstr>PowerPoint prezentacija</vt:lpstr>
      <vt:lpstr>PowerPoint prezentacija</vt:lpstr>
      <vt:lpstr>PowerPoint prezentacija</vt:lpstr>
      <vt:lpstr>Usporednice ili paralele</vt:lpstr>
      <vt:lpstr>PowerPoint prezentacija</vt:lpstr>
      <vt:lpstr>Podnevnici ili meridijani</vt:lpstr>
      <vt:lpstr>Geografska mreža - mreža meridijana i paralela </vt:lpstr>
      <vt:lpstr>Geografska mreža</vt:lpstr>
      <vt:lpstr>Geografska širina </vt:lpstr>
      <vt:lpstr>PowerPoint prezentacija</vt:lpstr>
      <vt:lpstr>Geografska dužina </vt:lpstr>
      <vt:lpstr>PowerPoint prezentacija</vt:lpstr>
      <vt:lpstr>PowerPoint prezentacija</vt:lpstr>
      <vt:lpstr>PowerPoint prezentacija</vt:lpstr>
      <vt:lpstr>GNSS – sustav za globalno pozicioniranje</vt:lpstr>
      <vt:lpstr>GPS – sustav za globalno pozicioniranje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SLUŽIMO SE GEOGRAFSKOM KARTOM</dc:title>
  <dc:creator>Korisnik</dc:creator>
  <cp:lastModifiedBy>Korisnik</cp:lastModifiedBy>
  <cp:revision>22</cp:revision>
  <dcterms:created xsi:type="dcterms:W3CDTF">2021-04-21T12:50:43Z</dcterms:created>
  <dcterms:modified xsi:type="dcterms:W3CDTF">2021-04-26T18:31:42Z</dcterms:modified>
</cp:coreProperties>
</file>